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3" r:id="rId6"/>
    <p:sldId id="284" r:id="rId7"/>
    <p:sldId id="285" r:id="rId8"/>
    <p:sldId id="286" r:id="rId9"/>
    <p:sldId id="260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860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926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285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есто для изображения из Интернета 2"/>
          <p:cNvSpPr>
            <a:spLocks noGrp="1"/>
          </p:cNvSpPr>
          <p:nvPr>
            <p:ph type="clipArt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C662FF64-1182-43D8-9946-701EF683F5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1532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684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704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126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869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079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837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965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D01E5-DB1B-4447-9359-5CC8D3045ED2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943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D01E5-DB1B-4447-9359-5CC8D3045ED2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B4D75-86DA-4A7E-AF26-68894AC4C9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31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Введение. Предмет фитопатологии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Лекция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82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Пятнистость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Болезнь проявляется в отмирании (некрозе) тка-ней отдельных участков пораженного органа. Пора-жаются листья, плоды, побеги.</a:t>
            </a:r>
          </a:p>
          <a:p>
            <a:pPr algn="just"/>
            <a:r>
              <a:rPr lang="ru-RU" altLang="ru-RU" sz="2000" b="1"/>
              <a:t>Возбудители: грибы, бак-терии, вирусы, абиотичес-кие факторы.</a:t>
            </a:r>
          </a:p>
        </p:txBody>
      </p:sp>
      <p:pic>
        <p:nvPicPr>
          <p:cNvPr id="8198" name="Picture 6" descr="1ADE80B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5" t="10027" r="9537" b="13573"/>
          <a:stretch>
            <a:fillRect/>
          </a:stretch>
        </p:blipFill>
        <p:spPr bwMode="auto">
          <a:xfrm>
            <a:off x="766820" y="1673227"/>
            <a:ext cx="4311650" cy="463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07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Мучнистая роса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clipArt" sz="half" idx="1"/>
          </p:nvPr>
        </p:nvSpPr>
        <p:spPr/>
      </p:sp>
      <p:sp>
        <p:nvSpPr>
          <p:cNvPr id="1126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На поверхности поражен-ного органа (листья, побе-ги, плоды) образуется паутинистый ватообраз-ный налет белого или мучнистого цвета.</a:t>
            </a:r>
          </a:p>
          <a:p>
            <a:pPr algn="just"/>
            <a:r>
              <a:rPr lang="ru-RU" altLang="ru-RU" sz="2000" b="1"/>
              <a:t>Возбудители – грибы порядка мучнисторосяных из класса сумчатых.</a:t>
            </a:r>
          </a:p>
        </p:txBody>
      </p:sp>
      <p:pic>
        <p:nvPicPr>
          <p:cNvPr id="11270" name="Picture 6" descr="457A39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7"/>
          <a:stretch>
            <a:fillRect/>
          </a:stretch>
        </p:blipFill>
        <p:spPr bwMode="auto">
          <a:xfrm>
            <a:off x="1774826" y="1557338"/>
            <a:ext cx="4392613" cy="454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56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Чернь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clipArt" sz="half" idx="1"/>
          </p:nvPr>
        </p:nvSpPr>
        <p:spPr>
          <a:xfrm>
            <a:off x="2279651" y="1628776"/>
            <a:ext cx="3529013" cy="4525963"/>
          </a:xfrm>
        </p:spPr>
      </p:sp>
      <p:sp>
        <p:nvSpPr>
          <p:cNvPr id="1331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Тип болезни, характери-зующийся образованием на поверхности поражен-ных органов черных или темно-бурых пленок, сос-тоящих из мицелия и спо-роношений.</a:t>
            </a:r>
          </a:p>
          <a:p>
            <a:pPr algn="just"/>
            <a:r>
              <a:rPr lang="ru-RU" altLang="ru-RU" sz="2000" b="1"/>
              <a:t>Возбудители сумчатые и несовершенные грибы.</a:t>
            </a:r>
          </a:p>
        </p:txBody>
      </p:sp>
      <p:pic>
        <p:nvPicPr>
          <p:cNvPr id="13318" name="Picture 6" descr="476A806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7" t="13126" r="2939" b="14088"/>
          <a:stretch>
            <a:fillRect/>
          </a:stretch>
        </p:blipFill>
        <p:spPr bwMode="auto">
          <a:xfrm>
            <a:off x="2059912" y="1628776"/>
            <a:ext cx="3313112" cy="475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2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Плесень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Образование на поверх-ности пораженных органов паутинистых или пороша-щих налетов, состоящих из мицелия и спор грибов различного цвета: зелено-го, серого, розового, чер-ного и др.</a:t>
            </a:r>
          </a:p>
        </p:txBody>
      </p:sp>
      <p:pic>
        <p:nvPicPr>
          <p:cNvPr id="15366" name="Picture 6" descr="89D3489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" t="2519"/>
          <a:stretch>
            <a:fillRect/>
          </a:stretch>
        </p:blipFill>
        <p:spPr bwMode="auto">
          <a:xfrm>
            <a:off x="1079702" y="1740218"/>
            <a:ext cx="4248150" cy="383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80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Парша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Поражение покровных тканей листьев, плодов и побегов, сопровождающе-еся пятнистостью, растре-скиванием и струпьевид-ным шелушением соответ-ствующих участков.</a:t>
            </a:r>
          </a:p>
          <a:p>
            <a:pPr algn="just"/>
            <a:r>
              <a:rPr lang="ru-RU" altLang="ru-RU" sz="2000" b="1"/>
              <a:t>Возбудитель – грибы.</a:t>
            </a:r>
          </a:p>
        </p:txBody>
      </p:sp>
      <p:pic>
        <p:nvPicPr>
          <p:cNvPr id="17415" name="Picture 7" descr="BDB777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6" t="16251" r="18837" b="7616"/>
          <a:stretch>
            <a:fillRect/>
          </a:stretch>
        </p:blipFill>
        <p:spPr bwMode="auto">
          <a:xfrm>
            <a:off x="1111165" y="1600201"/>
            <a:ext cx="4148137" cy="460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77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 dirty="0"/>
              <a:t>Антракноз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 altLang="ru-RU" sz="2000" b="1"/>
          </a:p>
          <a:p>
            <a:pPr algn="just"/>
            <a:r>
              <a:rPr lang="ru-RU" altLang="ru-RU" sz="2000" b="1"/>
              <a:t>Образование углубленных язв или сухой гнили при поражении плодов, семян и других мясистых органов растений, а также в форме пятнистостей при пораже-нии листьев.</a:t>
            </a:r>
          </a:p>
          <a:p>
            <a:pPr algn="just"/>
            <a:r>
              <a:rPr lang="ru-RU" altLang="ru-RU" sz="2000" b="1"/>
              <a:t>Возбудитель – грибы.</a:t>
            </a:r>
          </a:p>
        </p:txBody>
      </p:sp>
      <p:pic>
        <p:nvPicPr>
          <p:cNvPr id="20488" name="Picture 8" descr="ПопковаФит43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9" t="35858" r="7036" b="35936"/>
          <a:stretch>
            <a:fillRect/>
          </a:stretch>
        </p:blipFill>
        <p:spPr>
          <a:xfrm>
            <a:off x="2063750" y="1773238"/>
            <a:ext cx="4103688" cy="36512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7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Гниль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Это тип болезни, для кото-рого характерно разруше-ние отдельных участков тканей и органов растения. Гнили бывают мягкие или твердые, мокрые или су-хие. Поражаются плоды, семена, луковицы, корни, стволы и др.</a:t>
            </a:r>
          </a:p>
          <a:p>
            <a:pPr algn="just"/>
            <a:r>
              <a:rPr lang="ru-RU" altLang="ru-RU" sz="2000" b="1"/>
              <a:t>Возбудители – грибы, бактерии.</a:t>
            </a:r>
          </a:p>
        </p:txBody>
      </p:sp>
      <p:pic>
        <p:nvPicPr>
          <p:cNvPr id="22534" name="Picture 6" descr="FBA5527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7" t="16423" r="11688" b="13499"/>
          <a:stretch>
            <a:fillRect/>
          </a:stretch>
        </p:blipFill>
        <p:spPr bwMode="auto">
          <a:xfrm>
            <a:off x="1402109" y="1519239"/>
            <a:ext cx="4178300" cy="460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46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Некроз коры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Тип болезни, характери-зующийся поражением коры и камбия с измене-нием их цвета, отмиранием пораженных тканей и обра-зованием стром, спороно-шений и др.</a:t>
            </a:r>
          </a:p>
          <a:p>
            <a:pPr algn="just"/>
            <a:r>
              <a:rPr lang="ru-RU" altLang="ru-RU" sz="2000" b="1"/>
              <a:t>Возбудитель – грибы.</a:t>
            </a:r>
          </a:p>
        </p:txBody>
      </p:sp>
      <p:pic>
        <p:nvPicPr>
          <p:cNvPr id="24582" name="Picture 6" descr="8777408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3" t="23384" r="9241" b="15326"/>
          <a:stretch>
            <a:fillRect/>
          </a:stretch>
        </p:blipFill>
        <p:spPr bwMode="auto">
          <a:xfrm>
            <a:off x="878408" y="1600201"/>
            <a:ext cx="41005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98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Ржавчина</a:t>
            </a: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Заболевание характеризу-ется образованием пустул, т.е. скоплений оранжево-желтых, ржаво-бурых или темно-бурых спор, высту-пающих наружу через раз-рывы эпидермиса и кути-кулы листьев, коры ство-лов и ветвей.</a:t>
            </a:r>
          </a:p>
          <a:p>
            <a:pPr algn="just"/>
            <a:r>
              <a:rPr lang="ru-RU" altLang="ru-RU" sz="2000" b="1"/>
              <a:t>Возбудитель – ржавчин-ные грибы.</a:t>
            </a:r>
          </a:p>
        </p:txBody>
      </p:sp>
      <p:pic>
        <p:nvPicPr>
          <p:cNvPr id="26630" name="Picture 6" descr="SWScan00024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21" t="4810" r="16356" b="77095"/>
          <a:stretch>
            <a:fillRect/>
          </a:stretch>
        </p:blipFill>
        <p:spPr>
          <a:xfrm>
            <a:off x="2063751" y="1700213"/>
            <a:ext cx="4094163" cy="42481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66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Хлороз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Хлорозом называют поб-леднение или пожелтение листьев в результате сни-жения содержания в них хлорофилла.</a:t>
            </a:r>
          </a:p>
          <a:p>
            <a:pPr algn="just"/>
            <a:r>
              <a:rPr lang="ru-RU" altLang="ru-RU" sz="2000" b="1"/>
              <a:t>Возбудитель –нарушение минерального питания растений или вирусы.</a:t>
            </a:r>
          </a:p>
        </p:txBody>
      </p:sp>
      <p:pic>
        <p:nvPicPr>
          <p:cNvPr id="28679" name="Picture 7" descr="ПопковаФит4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1" t="2251" r="47693" b="53435"/>
          <a:stretch>
            <a:fillRect/>
          </a:stretch>
        </p:blipFill>
        <p:spPr>
          <a:xfrm>
            <a:off x="2495551" y="1700214"/>
            <a:ext cx="3205163" cy="4249737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34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Фитопатология – это наука о болезнях растений (название про--исходит от греческих слов: </a:t>
            </a:r>
            <a:r>
              <a:rPr lang="ru-RU" b="1" dirty="0" err="1" smtClean="0"/>
              <a:t>phyton</a:t>
            </a:r>
            <a:r>
              <a:rPr lang="ru-RU" b="1" dirty="0" smtClean="0"/>
              <a:t> – растение, </a:t>
            </a:r>
            <a:r>
              <a:rPr lang="ru-RU" b="1" dirty="0" err="1" smtClean="0"/>
              <a:t>pathos</a:t>
            </a:r>
            <a:r>
              <a:rPr lang="ru-RU" b="1" dirty="0" smtClean="0"/>
              <a:t> – болезнь, </a:t>
            </a:r>
            <a:r>
              <a:rPr lang="ru-RU" b="1" dirty="0" err="1" smtClean="0"/>
              <a:t>logos</a:t>
            </a:r>
            <a:r>
              <a:rPr lang="ru-RU" b="1" dirty="0" smtClean="0"/>
              <a:t> – учение). </a:t>
            </a:r>
          </a:p>
          <a:p>
            <a:r>
              <a:rPr lang="ru-RU" b="1" dirty="0" smtClean="0"/>
              <a:t>Предметом фитопатологии является больное растение в связи с факторами, вызывающими болезнь и условиями, влияющими на ее развитие.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90578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Мозаика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Неравномерная окраска листьев, чередование темнозеленых участков листа с более светлыми, создающиее мозаичность расцветки.</a:t>
            </a:r>
          </a:p>
          <a:p>
            <a:pPr algn="just"/>
            <a:r>
              <a:rPr lang="ru-RU" altLang="ru-RU" sz="2000" b="1"/>
              <a:t>Возбудитель – вирусы.</a:t>
            </a:r>
          </a:p>
        </p:txBody>
      </p:sp>
      <p:pic>
        <p:nvPicPr>
          <p:cNvPr id="31751" name="Picture 7" descr="ПопковаФит4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62" b="64363"/>
          <a:stretch>
            <a:fillRect/>
          </a:stretch>
        </p:blipFill>
        <p:spPr>
          <a:xfrm>
            <a:off x="2495550" y="2060575"/>
            <a:ext cx="3709988" cy="377348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1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Ожог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clipArt" sz="half" idx="1"/>
          </p:nvPr>
        </p:nvSpPr>
        <p:spPr/>
      </p:sp>
      <p:sp>
        <p:nvSpPr>
          <p:cNvPr id="3379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Болезни типа ожог прояв-ляются на различных час-тях растений. Цветки и по-беги внезапно отмирают и чернеют. Листья чернеют, но не опадают. Кора пок-рывается пузырями и рас-трескивается (как опален-ная огнем).</a:t>
            </a:r>
          </a:p>
          <a:p>
            <a:pPr algn="just"/>
            <a:r>
              <a:rPr lang="ru-RU" altLang="ru-RU" sz="2000" b="1"/>
              <a:t>Возбудители  -  грибы, бактерии.</a:t>
            </a:r>
          </a:p>
        </p:txBody>
      </p:sp>
      <p:pic>
        <p:nvPicPr>
          <p:cNvPr id="33798" name="Picture 6" descr="7C076B9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1" b="8075"/>
          <a:stretch>
            <a:fillRect/>
          </a:stretch>
        </p:blipFill>
        <p:spPr bwMode="auto">
          <a:xfrm>
            <a:off x="1992314" y="1341438"/>
            <a:ext cx="4016375" cy="532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67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Рак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r>
              <a:rPr lang="ru-RU" altLang="ru-RU" sz="2000" b="1"/>
              <a:t>Этот тип болезни харак-теризуется развитием тканевых новообразова-ний: наростов, опухолей вследствие усиленного деления или разрастания клеток или незарастающих язв, смолоточащих ран и т.п.</a:t>
            </a:r>
          </a:p>
          <a:p>
            <a:pPr algn="just"/>
            <a:r>
              <a:rPr lang="ru-RU" altLang="ru-RU" sz="2000" b="1"/>
              <a:t>Возбудители – грибы, бактерии, биотические и абиотические факторы.</a:t>
            </a:r>
          </a:p>
        </p:txBody>
      </p:sp>
      <p:pic>
        <p:nvPicPr>
          <p:cNvPr id="35847" name="Picture 7" descr="P1000279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24113" y="1412875"/>
            <a:ext cx="3516312" cy="468788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09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Язвы</a:t>
            </a:r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Тип болезни, характери-зующийся образованием на ветвях и стволах дере-вьев открытых, окружен-ных наплывами углубле-ний. Поверхность язв неровная, ступенчатая.</a:t>
            </a:r>
          </a:p>
          <a:p>
            <a:pPr algn="just"/>
            <a:r>
              <a:rPr lang="ru-RU" altLang="ru-RU" sz="2000" b="1"/>
              <a:t>Возбудители – сумчатые и несовершенные грибы.</a:t>
            </a:r>
          </a:p>
        </p:txBody>
      </p:sp>
      <p:pic>
        <p:nvPicPr>
          <p:cNvPr id="50182" name="Picture 6" descr="SWScan00005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1" t="18134" r="50923" b="51631"/>
          <a:stretch>
            <a:fillRect/>
          </a:stretch>
        </p:blipFill>
        <p:spPr>
          <a:xfrm>
            <a:off x="3143251" y="1484314"/>
            <a:ext cx="1839913" cy="4681537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16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Вилт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clipArt" sz="half" idx="1"/>
          </p:nvPr>
        </p:nvSpPr>
        <p:spPr/>
      </p:sp>
      <p:sp>
        <p:nvSpPr>
          <p:cNvPr id="3789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Тип сосудистых болезней, связанных с поражением проводящей системы рас-тений и проявляющихся в увядании (усыхании) всего растения или его части. Характерный симптом – потемнение сосудов на поперечном срезе стебля, ветви, ствола.</a:t>
            </a:r>
          </a:p>
          <a:p>
            <a:pPr algn="just"/>
            <a:r>
              <a:rPr lang="ru-RU" altLang="ru-RU" sz="2000" b="1"/>
              <a:t>Возбудитель – грибы.</a:t>
            </a:r>
          </a:p>
        </p:txBody>
      </p:sp>
      <p:pic>
        <p:nvPicPr>
          <p:cNvPr id="37894" name="Picture 6" descr="4501074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3" t="23218" r="12968" b="15866"/>
          <a:stretch>
            <a:fillRect/>
          </a:stretch>
        </p:blipFill>
        <p:spPr bwMode="auto">
          <a:xfrm>
            <a:off x="1992313" y="1412875"/>
            <a:ext cx="4043362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98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Шютте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clipArt" sz="half" idx="1"/>
          </p:nvPr>
        </p:nvSpPr>
        <p:spPr>
          <a:xfrm>
            <a:off x="351905" y="1600201"/>
            <a:ext cx="5267499" cy="4525963"/>
          </a:xfrm>
        </p:spPr>
      </p:sp>
      <p:sp>
        <p:nvSpPr>
          <p:cNvPr id="3994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Болезни типа шютте про-являются в изменении цвета, отмирании и опаде-нии хвои с проявлением на хвое спороношений возбу-дителя.</a:t>
            </a:r>
          </a:p>
          <a:p>
            <a:pPr algn="just"/>
            <a:r>
              <a:rPr lang="ru-RU" altLang="ru-RU" sz="2000" b="1"/>
              <a:t>Возбудитель – различные виды грибов.</a:t>
            </a:r>
          </a:p>
        </p:txBody>
      </p:sp>
      <p:pic>
        <p:nvPicPr>
          <p:cNvPr id="39942" name="Picture 6" descr="EDD81F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3" t="11720" r="3246" b="18471"/>
          <a:stretch>
            <a:fillRect/>
          </a:stretch>
        </p:blipFill>
        <p:spPr bwMode="auto">
          <a:xfrm>
            <a:off x="747193" y="1600201"/>
            <a:ext cx="4222750" cy="467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39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Деформация</a:t>
            </a:r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Тип болезни, для которого характерны изменения формы органов растения: искривление побегов, кур-чавость листьев, кармашки плодов косточковых по-род и др.</a:t>
            </a:r>
          </a:p>
          <a:p>
            <a:pPr algn="just"/>
            <a:r>
              <a:rPr lang="ru-RU" altLang="ru-RU" sz="2000" b="1"/>
              <a:t>Возбудители – грибы, ми-коплазмы, насекомые, ме-ханические повреждения и др.</a:t>
            </a:r>
          </a:p>
        </p:txBody>
      </p:sp>
      <p:pic>
        <p:nvPicPr>
          <p:cNvPr id="41990" name="Picture 6" descr="ПопковаФит51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0" t="28110" r="52715" b="40959"/>
          <a:stretch>
            <a:fillRect/>
          </a:stretch>
        </p:blipFill>
        <p:spPr>
          <a:xfrm>
            <a:off x="1992313" y="1557338"/>
            <a:ext cx="4083050" cy="417671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59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Ведьмина метла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clipArt" sz="half" idx="1"/>
          </p:nvPr>
        </p:nvSpPr>
        <p:spPr/>
      </p:sp>
      <p:sp>
        <p:nvSpPr>
          <p:cNvPr id="4506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Тип болезни, характеризу-ющийся обильным ветвле-нием, образованием тон-ких, обычно бесплодных, укороченных ветвей с не-доразвитыми листьями.</a:t>
            </a:r>
          </a:p>
          <a:p>
            <a:pPr algn="just"/>
            <a:r>
              <a:rPr lang="ru-RU" altLang="ru-RU" sz="2000" b="1"/>
              <a:t>Возбудители – грибы, ви-русы, бактерии, насеко-мые, механические повре-ждения и др.</a:t>
            </a:r>
          </a:p>
        </p:txBody>
      </p:sp>
      <p:pic>
        <p:nvPicPr>
          <p:cNvPr id="45062" name="Picture 6" descr="3B3058E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5" t="19820" r="8437" b="11914"/>
          <a:stretch>
            <a:fillRect/>
          </a:stretch>
        </p:blipFill>
        <p:spPr bwMode="auto">
          <a:xfrm>
            <a:off x="863572" y="1600201"/>
            <a:ext cx="43307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24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Мумификация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Тип болезни, вызывающий ссыхание пораженных частей растения (плодов, семян, листьев), которые превращаются в плотные черные образования – мумию, склероциальную строму, представляющую собой плотное переплете-ние гиф гриба с остатками растительных тканей.</a:t>
            </a:r>
          </a:p>
          <a:p>
            <a:pPr algn="just"/>
            <a:r>
              <a:rPr lang="ru-RU" altLang="ru-RU" sz="2000" b="1"/>
              <a:t>Возбудители – грибы.</a:t>
            </a:r>
          </a:p>
        </p:txBody>
      </p:sp>
      <p:pic>
        <p:nvPicPr>
          <p:cNvPr id="47110" name="Picture 6" descr="ПопковаФит44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65" t="51749" r="30188" b="20085"/>
          <a:stretch>
            <a:fillRect/>
          </a:stretch>
        </p:blipFill>
        <p:spPr>
          <a:xfrm>
            <a:off x="2208214" y="1941514"/>
            <a:ext cx="3959225" cy="37179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23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Слизетечение, камедетечение, смолотечение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clipArt" sz="half" idx="1"/>
          </p:nvPr>
        </p:nvSpPr>
        <p:spPr>
          <a:xfrm>
            <a:off x="2135188" y="1557338"/>
            <a:ext cx="4038600" cy="4525962"/>
          </a:xfrm>
        </p:spPr>
      </p:sp>
      <p:sp>
        <p:nvSpPr>
          <p:cNvPr id="4915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Истечение из стволов, ветвей или корней расте-ний слизи (камеди) у лист-венных пород или смолы – у хвойных.</a:t>
            </a:r>
          </a:p>
          <a:p>
            <a:pPr algn="just"/>
            <a:r>
              <a:rPr lang="ru-RU" altLang="ru-RU" sz="2000" b="1"/>
              <a:t>Возбудители – грибы, бак-терии неинфекционные причины.</a:t>
            </a:r>
          </a:p>
        </p:txBody>
      </p:sp>
      <p:pic>
        <p:nvPicPr>
          <p:cNvPr id="49158" name="Picture 6" descr="69D0C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11040" r="4716" b="11038"/>
          <a:stretch>
            <a:fillRect/>
          </a:stretch>
        </p:blipFill>
        <p:spPr bwMode="auto">
          <a:xfrm>
            <a:off x="1992314" y="1484313"/>
            <a:ext cx="4175125" cy="478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38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8270" y="471542"/>
            <a:ext cx="10655530" cy="605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705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/>
              <a:t>Полегание всходов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ru-RU" altLang="ru-RU" sz="2000" b="1"/>
          </a:p>
          <a:p>
            <a:pPr algn="just"/>
            <a:r>
              <a:rPr lang="ru-RU" altLang="ru-RU" sz="2000" b="1"/>
              <a:t>Болезнь, при которой утончается стебель на уровне корневой шейки с последующим полеганием всходов.</a:t>
            </a:r>
          </a:p>
          <a:p>
            <a:pPr algn="just"/>
            <a:r>
              <a:rPr lang="ru-RU" altLang="ru-RU" sz="2000" b="1"/>
              <a:t>Возбудители – грибы, абиотические факторы (ожог, повреждения насе-комыми, механические повреждения и др.).</a:t>
            </a:r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clipArt" sz="half" idx="1"/>
          </p:nvPr>
        </p:nvSpPr>
        <p:spPr/>
      </p:sp>
      <p:pic>
        <p:nvPicPr>
          <p:cNvPr id="44040" name="Picture 8" descr="12AC44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69" b="6294"/>
          <a:stretch>
            <a:fillRect/>
          </a:stretch>
        </p:blipFill>
        <p:spPr bwMode="auto">
          <a:xfrm>
            <a:off x="1919288" y="1557338"/>
            <a:ext cx="41767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10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Характерная черта современной фитопатологии – развитие ее как комплексной науки, обобщающей целую систему научных дисциплин: общую и прикладную фитопатологию, физиологию больного растения, учение об иммунитете, химические средства защиты растений, механизацию защитных мероприятий и др.</a:t>
            </a:r>
          </a:p>
          <a:p>
            <a:r>
              <a:rPr lang="ru-RU" b="1" dirty="0" smtClean="0"/>
              <a:t>Болезнь растений – это патологический процесс, вызывающий в растении физиологические, </a:t>
            </a:r>
            <a:r>
              <a:rPr lang="ru-RU" b="1" dirty="0" err="1" smtClean="0"/>
              <a:t>биохимичес</a:t>
            </a:r>
            <a:r>
              <a:rPr lang="ru-RU" b="1" dirty="0" smtClean="0"/>
              <a:t>-кие, анатомо-морфологические изменения, проявляющиеся определенными симптомами и в конечном итоге обусловливающие снижение количества и качества урожая.</a:t>
            </a:r>
          </a:p>
          <a:p>
            <a:r>
              <a:rPr lang="ru-RU" b="1" dirty="0" smtClean="0"/>
              <a:t>В зависимости от степени локализации, болезни растений делят на местные (локальные) и общие (диффузные).</a:t>
            </a:r>
          </a:p>
          <a:p>
            <a:r>
              <a:rPr lang="ru-RU" b="1" dirty="0" smtClean="0"/>
              <a:t>Местные болезни затрагивают небольшой участок или отдельный орган, не распространяясь по всему растению.</a:t>
            </a:r>
          </a:p>
          <a:p>
            <a:r>
              <a:rPr lang="ru-RU" b="1" dirty="0" smtClean="0"/>
              <a:t>При общих заболеваниях бывает поражено все растение или большая часть его.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5830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Классификации болезней растений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 причинам возникновения (этиологии) болезни можно разделить на: 1) неинфекционные и 2) инфекционные. </a:t>
            </a:r>
          </a:p>
          <a:p>
            <a:r>
              <a:rPr lang="ru-RU" dirty="0" smtClean="0"/>
              <a:t>По внешнему виду больных растений выделяют такие типы поражений: 1) вилт (увядание); 2) пустулы и язвы; 3) некрозы; 4) налеты; 5) гниль; 6) деформация; 7) мумификация; 8) разрушение органов; 9) новообразования; 10) камедетечение; 11) появление на растении посторонних организмов.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18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 питающему растению болезни растений можно разделить, например, на болезни овощных, кормовых, зерновых, плодовых, ягодных культур и т.п. – это простейшая классификация, используемая в сельском хозяйстве. </a:t>
            </a:r>
          </a:p>
          <a:p>
            <a:r>
              <a:rPr lang="ru-RU" dirty="0" smtClean="0"/>
              <a:t>По возрасту питающего растения различают:</a:t>
            </a:r>
          </a:p>
          <a:p>
            <a:r>
              <a:rPr lang="ru-RU" dirty="0" smtClean="0"/>
              <a:t> 1) болезни молодого возраста (растение считают молодым, пока у него не сомкнулась крона); </a:t>
            </a:r>
          </a:p>
          <a:p>
            <a:r>
              <a:rPr lang="ru-RU" dirty="0" smtClean="0"/>
              <a:t>2) болезни взрослых растений; </a:t>
            </a:r>
          </a:p>
          <a:p>
            <a:r>
              <a:rPr lang="ru-RU" dirty="0" smtClean="0"/>
              <a:t>3) болезни старческого возраста (например, гнили древесины, млечный блеск на яблоне)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1347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Источником возбудителя инфекции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считается больное растение, а фактором передачи – участок окружающей среды, куда возбудитель болезни попадает из источника инфекции и откуда он попадает в нового хозяина.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790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факторам передачи инфекции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1) почвенные (корневые) – болезни распространяются через почву, заражая корни растения; </a:t>
            </a:r>
          </a:p>
          <a:p>
            <a:r>
              <a:rPr lang="ru-RU" dirty="0" smtClean="0"/>
              <a:t>2) семенные (</a:t>
            </a:r>
            <a:r>
              <a:rPr lang="ru-RU" dirty="0" err="1" smtClean="0"/>
              <a:t>матрикально</a:t>
            </a:r>
            <a:r>
              <a:rPr lang="ru-RU" dirty="0" smtClean="0"/>
              <a:t>-дочерние) – такие инфекции передаются минуя окружающую среду, от материнского растения к дочернему; </a:t>
            </a:r>
          </a:p>
          <a:p>
            <a:r>
              <a:rPr lang="ru-RU" dirty="0" smtClean="0"/>
              <a:t>3) воздушно-капельные (</a:t>
            </a:r>
            <a:r>
              <a:rPr lang="ru-RU" dirty="0" err="1" smtClean="0"/>
              <a:t>листо</a:t>
            </a:r>
            <a:r>
              <a:rPr lang="ru-RU" dirty="0" smtClean="0"/>
              <a:t>-стеблевые) – болезни распространяются через воздушную среду (ветром) с каплями дождя и заражают листья или стебли растения; </a:t>
            </a:r>
          </a:p>
          <a:p>
            <a:r>
              <a:rPr lang="ru-RU" dirty="0" smtClean="0"/>
              <a:t>4) трансмиссивные – такие инфекции передаются от растения к растению другими организмами, переносчиками. Например, махровость черной смородины передается почковым клещом.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0036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болезней растений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Типом болезни называют группу заболеваний, </a:t>
            </a:r>
            <a:r>
              <a:rPr lang="ru-RU" dirty="0" err="1" smtClean="0"/>
              <a:t>характери-зующихся</a:t>
            </a:r>
            <a:r>
              <a:rPr lang="ru-RU" dirty="0" smtClean="0"/>
              <a:t> комплексом сходных симптомов и объединяемых общим названием.</a:t>
            </a:r>
          </a:p>
          <a:p>
            <a:r>
              <a:rPr lang="ru-RU" dirty="0" smtClean="0"/>
              <a:t>Тип болезни обусловливается характером взаимодействия патогена и хозяина и совокупностью происходящих в растении патологических изменений, а они, в свою очередь, зависят от биологических свойств патогена, особенностей поражаемых органов и тканей, иногда от возраста и состояния растений. Наиболее часто встречаются следующие типы болезней растений.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2096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1219</Words>
  <Application>Microsoft Office PowerPoint</Application>
  <PresentationFormat>Широкоэкранный</PresentationFormat>
  <Paragraphs>115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Тема Office</vt:lpstr>
      <vt:lpstr>Введение. Предмет фитопатологии</vt:lpstr>
      <vt:lpstr>Презентация PowerPoint</vt:lpstr>
      <vt:lpstr>Презентация PowerPoint</vt:lpstr>
      <vt:lpstr>Презентация PowerPoint</vt:lpstr>
      <vt:lpstr>Классификации болезней растений</vt:lpstr>
      <vt:lpstr>Презентация PowerPoint</vt:lpstr>
      <vt:lpstr>Источником возбудителя инфекции </vt:lpstr>
      <vt:lpstr>По факторам передачи инфекции </vt:lpstr>
      <vt:lpstr>Типы болезней растений </vt:lpstr>
      <vt:lpstr>Пятнистость</vt:lpstr>
      <vt:lpstr>Мучнистая роса</vt:lpstr>
      <vt:lpstr>Чернь</vt:lpstr>
      <vt:lpstr>Плесень</vt:lpstr>
      <vt:lpstr>Парша</vt:lpstr>
      <vt:lpstr>Антракноз</vt:lpstr>
      <vt:lpstr>Гниль</vt:lpstr>
      <vt:lpstr>Некроз коры</vt:lpstr>
      <vt:lpstr>Ржавчина</vt:lpstr>
      <vt:lpstr>Хлороз</vt:lpstr>
      <vt:lpstr>Мозаика</vt:lpstr>
      <vt:lpstr>Ожог</vt:lpstr>
      <vt:lpstr>Рак</vt:lpstr>
      <vt:lpstr>Язвы</vt:lpstr>
      <vt:lpstr>Вилт</vt:lpstr>
      <vt:lpstr>Шютте</vt:lpstr>
      <vt:lpstr>Деформация</vt:lpstr>
      <vt:lpstr>Ведьмина метла</vt:lpstr>
      <vt:lpstr>Мумификация</vt:lpstr>
      <vt:lpstr>Слизетечение, камедетечение, смолотечение</vt:lpstr>
      <vt:lpstr>Полегание всходов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Administrator</dc:creator>
  <cp:lastModifiedBy>Administrator</cp:lastModifiedBy>
  <cp:revision>10</cp:revision>
  <dcterms:created xsi:type="dcterms:W3CDTF">2024-08-25T11:43:39Z</dcterms:created>
  <dcterms:modified xsi:type="dcterms:W3CDTF">2024-08-25T12:32:07Z</dcterms:modified>
</cp:coreProperties>
</file>